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71" r:id="rId9"/>
    <p:sldId id="276" r:id="rId10"/>
    <p:sldId id="277" r:id="rId11"/>
    <p:sldId id="263" r:id="rId12"/>
    <p:sldId id="281" r:id="rId13"/>
    <p:sldId id="267" r:id="rId14"/>
    <p:sldId id="268" r:id="rId15"/>
    <p:sldId id="269" r:id="rId16"/>
    <p:sldId id="280" r:id="rId17"/>
    <p:sldId id="279" r:id="rId18"/>
    <p:sldId id="283" r:id="rId19"/>
    <p:sldId id="284" r:id="rId20"/>
    <p:sldId id="282" r:id="rId21"/>
    <p:sldId id="273" r:id="rId22"/>
    <p:sldId id="288" r:id="rId23"/>
    <p:sldId id="287" r:id="rId24"/>
    <p:sldId id="272" r:id="rId25"/>
    <p:sldId id="262" r:id="rId26"/>
    <p:sldId id="274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NanumGothic" panose="020D0604000000000000" pitchFamily="34" charset="-127"/>
      <p:regular r:id="rId35"/>
      <p:bold r:id="rId36"/>
    </p:embeddedFont>
    <p:embeddedFont>
      <p:font typeface="Pretendard" panose="02000503000000020004" pitchFamily="2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539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8"/>
    <p:restoredTop sz="96966"/>
  </p:normalViewPr>
  <p:slideViewPr>
    <p:cSldViewPr snapToGrid="0">
      <p:cViewPr varScale="1">
        <p:scale>
          <a:sx n="124" d="100"/>
          <a:sy n="124" d="100"/>
        </p:scale>
        <p:origin x="4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94F2-9458-FE40-A7DA-014411B0C36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1781-8A80-9644-B50A-B8338F6A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8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09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6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0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4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7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1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2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2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0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4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D-A517-FC80-8397-9DE524FE5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671F-7447-D72E-4605-053325F4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B663-15E2-D5CC-E6B7-DF9C833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B51D-5CFA-CE82-F56E-B64FC842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6384-97B3-AF2A-7EEA-7846E70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D8C5-8F2F-1C99-3EC2-145AF3B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C176-70EC-1D97-D0CA-3C19995ED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EDB-BEFD-18B2-4084-AB0CC5B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4F9FA-EE94-87EF-895D-C4011415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4B51-0B76-FEFF-0CE5-306BEEE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EAED-4A82-AA98-602F-D6062FD7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9226-3F64-CCB9-C53B-F6A3D5C61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2D59-E47E-8DBB-81F4-A7C9728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1057-E485-6628-7047-8AE5CC9D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5A74-AA63-7851-D934-D7DD1867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A57E-8F14-11DF-AC7E-487BD6F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F0F-81A4-3441-CCB8-977657B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755-80BE-D49C-6A51-3C729EB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99D8-82D1-DFAE-31DD-1AAB2BB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528C-89F7-B71A-5D93-3C669F1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C6B-8BE4-2565-68D5-835EC18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7863B-9811-C337-5E1E-F4264CEF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C665-3FFF-00C0-DD62-24D8986C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DB5B-5E21-0EAB-A89A-C5D0C135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FF43-542C-A924-8039-8176E50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42A2-9E8B-0EFE-C126-C5CB92F5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C00-39BD-58D7-1EF3-C70FC8E6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C45B-ECA5-C15A-5A64-CF243911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C9CA-52D5-E322-705B-62436FE3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A2B-BFA8-105B-FA5D-CDA3013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433A-4F8A-B2D6-299D-204B49C7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48BA-C9C2-A364-071D-7ECCD25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13AD9-4C06-672B-281B-A880AA74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CC87-F93D-FD8A-9AD4-C253D932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20808-16B4-4F2B-E1FC-0989B33C6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47CE-C5F1-485C-764A-B0BD08AC2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E95-6A56-7FE7-080D-90ECF460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A0144-1BFB-EA69-2FC3-5A3BB32C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CC39E-AA05-8257-35DD-73DACBF8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900-3E46-B25C-7EC8-2105F0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25B8-7C17-E3E1-5350-3F8071F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2A21-80E5-2C42-E0AC-CF0C192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239-6BE1-988E-C957-8960508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88E0-6141-AA21-5BD3-2D3C535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5110-9BB9-1778-F143-F1B44A0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754D-6DD0-7C5B-20EA-8BCD7A9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4C20-2691-084F-B3E0-8342ED43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21DD-0E4C-96CC-9636-399B83D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B13C-406B-839F-9DE2-1DB17D7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5B16-B74E-6267-3EA4-D002F94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8D4-DB51-1C99-5A8F-3A51C47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059A7-D9EC-CBCA-1735-5B5EC85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8BA-F116-1FAB-C4D8-1610CE3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FA39-83D7-B457-779C-872B26D8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9B5B5-B321-AA5D-7393-C7362A44F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AA85-1C3E-FD6A-6F45-F620F34E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C738-CCC1-4246-A149-DE4CFA8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D7864-F8FD-FCF3-9A25-2E75368E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D7DFC-BBA1-BFA5-B641-A8A015E7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B9F3-F1B4-0E79-C950-1A3FB9DA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9BE-2EBA-0185-9FF3-13C65418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9E2F-6A90-E49F-7DE0-00B18E7C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6FD6-9CB1-CCBE-1F3B-B8A40B52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DAA-CE20-B93A-366A-6119AEAD9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8" y="3556606"/>
            <a:ext cx="7673788" cy="143015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발표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9E829-1DE5-6A27-5B78-3D0B479B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188" y="5108694"/>
            <a:ext cx="7673788" cy="991787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정승연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정하연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E9087616-C154-E1C2-6095-CC02447DD3F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0401D4EC-3C24-3565-B5DA-BC64ABEDDA01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88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259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5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(Let’s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with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dataset)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ACEEEC-4115-975D-D8DD-3CA9364F3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32817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12.76156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47.88176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129.84410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131.20013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0.29157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0.02232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0.05838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8.99141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9.08884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0.91979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0.87364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0.96636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0.97336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0.01019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0.00857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0.77231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0.76504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2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C1D60-1A78-6BAB-7C63-BF8D3D0CEF90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(Let’s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with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CE36C-9B83-677A-C667-9CA1A1C8E2BB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C4D52-22AA-3BAE-AA06-87B320AAD76D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2E19-49F2-C399-0795-8C6199D9580B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B0635-9A2B-7CC1-3247-1B0A559E983B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AC433-AB4D-A82E-95EB-747D02111F4A}"/>
              </a:ext>
            </a:extLst>
          </p:cNvPr>
          <p:cNvGrpSpPr/>
          <p:nvPr/>
        </p:nvGrpSpPr>
        <p:grpSpPr>
          <a:xfrm>
            <a:off x="456807" y="2724579"/>
            <a:ext cx="3611759" cy="2441677"/>
            <a:chOff x="1165724" y="2264327"/>
            <a:chExt cx="4104918" cy="253803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F275670-DD2B-E035-5533-670D71FE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24" y="2264327"/>
              <a:ext cx="4104918" cy="2538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1E524EEF-A9D4-F249-A3DF-08623729B071}"/>
                </a:ext>
              </a:extLst>
            </p:cNvPr>
            <p:cNvSpPr/>
            <p:nvPr/>
          </p:nvSpPr>
          <p:spPr>
            <a:xfrm>
              <a:off x="4264044" y="2525872"/>
              <a:ext cx="830178" cy="2014944"/>
            </a:xfrm>
            <a:prstGeom prst="frame">
              <a:avLst>
                <a:gd name="adj1" fmla="val 450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1C290AE1-657A-A46E-0001-C3AFD1B7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90" y="2724578"/>
            <a:ext cx="3590863" cy="2220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2B948F-FABE-540A-286A-6A2608F8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00" y="2724579"/>
            <a:ext cx="3551036" cy="21943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CA55EA3-F255-8AD7-8B70-9CC784267A77}"/>
              </a:ext>
            </a:extLst>
          </p:cNvPr>
          <p:cNvSpPr/>
          <p:nvPr/>
        </p:nvSpPr>
        <p:spPr>
          <a:xfrm>
            <a:off x="4920343" y="4206530"/>
            <a:ext cx="2718605" cy="633600"/>
          </a:xfrm>
          <a:prstGeom prst="frame">
            <a:avLst>
              <a:gd name="adj1" fmla="val 63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6F860-8F2A-E746-6DB4-F70CE04715E8}"/>
              </a:ext>
            </a:extLst>
          </p:cNvPr>
          <p:cNvSpPr txBox="1"/>
          <p:nvPr/>
        </p:nvSpPr>
        <p:spPr>
          <a:xfrm>
            <a:off x="6804685" y="5092545"/>
            <a:ext cx="5012468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예측이 잘 되었다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거의 예측이 안됨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98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2EA4A-9BA9-69FA-56AF-6C3FDA489FAF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794F7-8BCB-EB94-91DF-ADC5B2EB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86521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0.09063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2.82671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1.77935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1.44450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3.69965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26.31937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3.95527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0.23225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0.04901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0.02034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0.21984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0.08072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0.68907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0.68571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0.35757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0.32886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0.62143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0.71271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0.01308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0.01171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0.00197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0.41500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0.37250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9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7EE8D-C8B0-4ECB-FCDE-E85570BFD779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2FE4D-B6F9-13A5-D770-E4B8151317DE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84118-326A-019B-2EAC-39B1957FFC82}"/>
              </a:ext>
            </a:extLst>
          </p:cNvPr>
          <p:cNvSpPr txBox="1"/>
          <p:nvPr/>
        </p:nvSpPr>
        <p:spPr>
          <a:xfrm>
            <a:off x="5292947" y="4926722"/>
            <a:ext cx="6441787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안됨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40% ~ 70%)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안되지만 이전보다 성능 향상됨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30~40%)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0F862D-6080-F9A1-65DA-216F1B78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" y="2710406"/>
            <a:ext cx="3580992" cy="22163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D042DCD-F3BE-F4E1-0ACD-FE691F0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46" y="2705647"/>
            <a:ext cx="3515381" cy="21735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1FBA06-FEA2-DE10-4B43-2BB11B15E919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3E48A0-A818-6D84-CB21-CCBA04E4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26" y="2710406"/>
            <a:ext cx="3427347" cy="21212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ame 29">
            <a:extLst>
              <a:ext uri="{FF2B5EF4-FFF2-40B4-BE49-F238E27FC236}">
                <a16:creationId xmlns:a16="http://schemas.microsoft.com/office/drawing/2014/main" id="{A14B9D15-A602-B0EA-4AA3-42E042B364C7}"/>
              </a:ext>
            </a:extLst>
          </p:cNvPr>
          <p:cNvSpPr/>
          <p:nvPr/>
        </p:nvSpPr>
        <p:spPr>
          <a:xfrm>
            <a:off x="8513840" y="3564231"/>
            <a:ext cx="1945252" cy="504336"/>
          </a:xfrm>
          <a:prstGeom prst="frame">
            <a:avLst>
              <a:gd name="adj1" fmla="val 51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C0468C-2277-B7A8-F121-98A4CF14AD9E}"/>
              </a:ext>
            </a:extLst>
          </p:cNvPr>
          <p:cNvCxnSpPr/>
          <p:nvPr/>
        </p:nvCxnSpPr>
        <p:spPr>
          <a:xfrm>
            <a:off x="1134050" y="2929637"/>
            <a:ext cx="0" cy="134394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E184AE-1D08-BA21-B71A-6ED6C8301CE2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14673-65D3-56AA-3E1F-394760A71225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</p:spTree>
    <p:extLst>
      <p:ext uri="{BB962C8B-B14F-4D97-AF65-F5344CB8AC3E}">
        <p14:creationId xmlns:p14="http://schemas.microsoft.com/office/powerpoint/2010/main" val="132726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B3065D-5390-BFF3-FA29-324FD0A1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60530"/>
              </p:ext>
            </p:extLst>
          </p:nvPr>
        </p:nvGraphicFramePr>
        <p:xfrm>
          <a:off x="880556" y="2033117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0.29248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14.58727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33.62962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146.48267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19.26764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0.31900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0.96543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0.24254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0.01468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0.01233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0.00418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0.39000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0.34500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3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EC7C-8DD6-83BA-521E-15C9E7657187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06C18-6863-E70E-795B-E0B44B51FAF6}"/>
              </a:ext>
            </a:extLst>
          </p:cNvPr>
          <p:cNvSpPr txBox="1"/>
          <p:nvPr/>
        </p:nvSpPr>
        <p:spPr>
          <a:xfrm>
            <a:off x="4146932" y="204115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065E-DD03-8727-F815-83AD3A9CAC3C}"/>
              </a:ext>
            </a:extLst>
          </p:cNvPr>
          <p:cNvSpPr txBox="1"/>
          <p:nvPr/>
        </p:nvSpPr>
        <p:spPr>
          <a:xfrm>
            <a:off x="7957799" y="2043351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2A6D33-F032-9B90-CCDD-67A8FADF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33" y="2648799"/>
            <a:ext cx="3561635" cy="22059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016BE83-9C3B-1B19-2C03-4FB8CFDD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6" y="2641235"/>
            <a:ext cx="3561634" cy="2205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9DD23C5-9610-44AF-54C2-CEDAF47B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37" y="2659420"/>
            <a:ext cx="3561634" cy="21983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141EB74-F191-8E05-993B-0D4FA1E971D7}"/>
              </a:ext>
            </a:extLst>
          </p:cNvPr>
          <p:cNvSpPr/>
          <p:nvPr/>
        </p:nvSpPr>
        <p:spPr>
          <a:xfrm>
            <a:off x="4907611" y="2972890"/>
            <a:ext cx="2869926" cy="456110"/>
          </a:xfrm>
          <a:prstGeom prst="frame">
            <a:avLst>
              <a:gd name="adj1" fmla="val 75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AB05287-3E20-DCED-DDFC-0BBE796970DE}"/>
              </a:ext>
            </a:extLst>
          </p:cNvPr>
          <p:cNvSpPr/>
          <p:nvPr/>
        </p:nvSpPr>
        <p:spPr>
          <a:xfrm>
            <a:off x="8575485" y="3754507"/>
            <a:ext cx="1410996" cy="406527"/>
          </a:xfrm>
          <a:prstGeom prst="frame">
            <a:avLst>
              <a:gd name="adj1" fmla="val 106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ED5EC-1125-AC77-C1D3-D0C18B7F7CAB}"/>
              </a:ext>
            </a:extLst>
          </p:cNvPr>
          <p:cNvSpPr txBox="1"/>
          <p:nvPr/>
        </p:nvSpPr>
        <p:spPr>
          <a:xfrm>
            <a:off x="4945271" y="5178806"/>
            <a:ext cx="3012528" cy="87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후보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Extra-Tree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후보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117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최적의 파라미터 찾기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401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[100, 200,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max_depth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[10,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415(sec)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0.9282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0.87(sec)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max_iter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[500, 1000,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alpha : [0.0001, 0.001,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0.01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0.1]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8017(sec)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0.9387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0.47(sec)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</p:spTree>
    <p:extLst>
      <p:ext uri="{BB962C8B-B14F-4D97-AF65-F5344CB8AC3E}">
        <p14:creationId xmlns:p14="http://schemas.microsoft.com/office/powerpoint/2010/main" val="258453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Curve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1E9C6-13E3-3AF0-1603-84038251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7" y="2567292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6FC95-537F-CA97-52AB-D1198C51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64" y="2557610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A261542-D4CB-C2D1-D156-8810F77D7731}"/>
              </a:ext>
            </a:extLst>
          </p:cNvPr>
          <p:cNvSpPr/>
          <p:nvPr/>
        </p:nvSpPr>
        <p:spPr>
          <a:xfrm>
            <a:off x="7449852" y="2985216"/>
            <a:ext cx="1087973" cy="778298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0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Validation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71D24-7D23-7A93-2418-CE51C844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95"/>
          <a:stretch/>
        </p:blipFill>
        <p:spPr>
          <a:xfrm>
            <a:off x="880556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7C00B-7C5B-D7F7-72AE-0C42B6C6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5"/>
          <a:stretch/>
        </p:blipFill>
        <p:spPr>
          <a:xfrm>
            <a:off x="6298058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0929F22-8F8E-A822-D854-FE08AE4ED922}"/>
              </a:ext>
            </a:extLst>
          </p:cNvPr>
          <p:cNvSpPr/>
          <p:nvPr/>
        </p:nvSpPr>
        <p:spPr>
          <a:xfrm>
            <a:off x="1679372" y="3500325"/>
            <a:ext cx="667821" cy="6366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D93AF-8036-83A8-6B24-392016973A5A}"/>
              </a:ext>
            </a:extLst>
          </p:cNvPr>
          <p:cNvSpPr txBox="1"/>
          <p:nvPr/>
        </p:nvSpPr>
        <p:spPr>
          <a:xfrm>
            <a:off x="10115983" y="3297455"/>
            <a:ext cx="2034284" cy="11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최종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좋은 성능을 보인다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582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53736" y="1682525"/>
            <a:ext cx="9147564" cy="475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 of the Project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및 </a:t>
            </a:r>
            <a:r>
              <a:rPr kumimoji="1" lang="ko-KR" altLang="en-US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 Test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Feedback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Voting Classifier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C142-059D-9EA5-9DB3-5679A445967A}"/>
              </a:ext>
            </a:extLst>
          </p:cNvPr>
          <p:cNvSpPr txBox="1"/>
          <p:nvPr/>
        </p:nvSpPr>
        <p:spPr>
          <a:xfrm>
            <a:off x="641131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Voting Classifier (soft)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197(sec)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0.9422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1.62(sec)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A0D7E-8297-A8CA-0800-CC701DBF3709}"/>
              </a:ext>
            </a:extLst>
          </p:cNvPr>
          <p:cNvSpPr txBox="1"/>
          <p:nvPr/>
        </p:nvSpPr>
        <p:spPr>
          <a:xfrm>
            <a:off x="6094288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Voting Classifier (hard)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233(sec)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: 0.9305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1.66(sec)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04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6E4CFB-5889-A138-D41C-440A84DA9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085283"/>
              </p:ext>
            </p:extLst>
          </p:nvPr>
        </p:nvGraphicFramePr>
        <p:xfrm>
          <a:off x="714703" y="1538544"/>
          <a:ext cx="10730707" cy="457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04">
                  <a:extLst>
                    <a:ext uri="{9D8B030D-6E8A-4147-A177-3AD203B41FA5}">
                      <a16:colId xmlns:a16="http://schemas.microsoft.com/office/drawing/2014/main" val="1688433357"/>
                    </a:ext>
                  </a:extLst>
                </a:gridCol>
                <a:gridCol w="1720099">
                  <a:extLst>
                    <a:ext uri="{9D8B030D-6E8A-4147-A177-3AD203B41FA5}">
                      <a16:colId xmlns:a16="http://schemas.microsoft.com/office/drawing/2014/main" val="33123706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74796974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4748772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1985843657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3176742390"/>
                    </a:ext>
                  </a:extLst>
                </a:gridCol>
              </a:tblGrid>
              <a:tr h="488988"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(hard)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(soft)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58008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14,000)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1.69720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0.59328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2.06655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2.25069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0776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0.95264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0.96271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0.94907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135236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0.08964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0.02795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0.35179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0.13811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25752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0.80000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71573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0.82431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0.23394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0.96035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1.12011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33847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334872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Noised + shifted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0.74779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0.23500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1.04238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0.92722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866176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2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28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6BE98-1A70-032C-3EE2-3A00080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8" y="2276966"/>
            <a:ext cx="517101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3564374-95B1-4DBE-E3CA-0FA76B3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96" y="2276966"/>
            <a:ext cx="51710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0ABD4C-9B3F-7303-9C7D-668977BCAC5F}"/>
              </a:ext>
            </a:extLst>
          </p:cNvPr>
          <p:cNvCxnSpPr/>
          <p:nvPr/>
        </p:nvCxnSpPr>
        <p:spPr>
          <a:xfrm>
            <a:off x="9822095" y="2897310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4F166-3856-17FE-CF4A-C7B0D3B36E6C}"/>
              </a:ext>
            </a:extLst>
          </p:cNvPr>
          <p:cNvCxnSpPr/>
          <p:nvPr/>
        </p:nvCxnSpPr>
        <p:spPr>
          <a:xfrm>
            <a:off x="2104491" y="4436721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F5A480-2ECE-978C-8505-43B49644D2B8}"/>
              </a:ext>
            </a:extLst>
          </p:cNvPr>
          <p:cNvSpPr txBox="1"/>
          <p:nvPr/>
        </p:nvSpPr>
        <p:spPr>
          <a:xfrm>
            <a:off x="550977" y="1575493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FE8DC-8C96-09DF-F201-EE3B70B7BB20}"/>
              </a:ext>
            </a:extLst>
          </p:cNvPr>
          <p:cNvSpPr txBox="1"/>
          <p:nvPr/>
        </p:nvSpPr>
        <p:spPr>
          <a:xfrm>
            <a:off x="6220599" y="161337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6E704A1-2C54-F472-0800-C52A0520A410}"/>
              </a:ext>
            </a:extLst>
          </p:cNvPr>
          <p:cNvSpPr/>
          <p:nvPr/>
        </p:nvSpPr>
        <p:spPr>
          <a:xfrm>
            <a:off x="9248052" y="5111936"/>
            <a:ext cx="656236" cy="276525"/>
          </a:xfrm>
          <a:prstGeom prst="frame">
            <a:avLst>
              <a:gd name="adj1" fmla="val 1439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7E2BB3C-A9B5-0AF0-FB8F-7188B8999E92}"/>
              </a:ext>
            </a:extLst>
          </p:cNvPr>
          <p:cNvSpPr/>
          <p:nvPr/>
        </p:nvSpPr>
        <p:spPr>
          <a:xfrm>
            <a:off x="1530447" y="5128162"/>
            <a:ext cx="656236" cy="276525"/>
          </a:xfrm>
          <a:prstGeom prst="frame">
            <a:avLst>
              <a:gd name="adj1" fmla="val 1439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1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9E6BB-7298-F126-16FF-8F0CC726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1"/>
          <a:stretch/>
        </p:blipFill>
        <p:spPr>
          <a:xfrm>
            <a:off x="1107899" y="2193787"/>
            <a:ext cx="3663487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2E75-7DBF-CAA9-35C3-D1482660856A}"/>
              </a:ext>
            </a:extLst>
          </p:cNvPr>
          <p:cNvSpPr txBox="1"/>
          <p:nvPr/>
        </p:nvSpPr>
        <p:spPr>
          <a:xfrm>
            <a:off x="868474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89A05-D189-44C5-BD66-A1F7B135ACB5}"/>
              </a:ext>
            </a:extLst>
          </p:cNvPr>
          <p:cNvSpPr txBox="1"/>
          <p:nvPr/>
        </p:nvSpPr>
        <p:spPr>
          <a:xfrm>
            <a:off x="6321631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2147C-6E13-03EB-029B-5C9080C9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8"/>
          <a:stretch/>
        </p:blipFill>
        <p:spPr>
          <a:xfrm>
            <a:off x="6567370" y="2193787"/>
            <a:ext cx="3657173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50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221-8CC9-03BC-1098-B4901E4DA5D8}"/>
              </a:ext>
            </a:extLst>
          </p:cNvPr>
          <p:cNvSpPr txBox="1"/>
          <p:nvPr/>
        </p:nvSpPr>
        <p:spPr>
          <a:xfrm>
            <a:off x="4046345" y="1583701"/>
            <a:ext cx="4049691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 data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 방식 결정 과정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3837E-C7D6-4A13-0E4C-E629151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40" y="3035300"/>
            <a:ext cx="8255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F0E8A-9FED-CFC3-75EB-775EEB35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363" y="3103929"/>
            <a:ext cx="650142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314" name="Picture 2" descr="The noisy MNIST datasets. Examples of noisy MNIST samples: background... |  Download Scientific Diagram">
            <a:extLst>
              <a:ext uri="{FF2B5EF4-FFF2-40B4-BE49-F238E27FC236}">
                <a16:creationId xmlns:a16="http://schemas.microsoft.com/office/drawing/2014/main" id="{1DB9F53A-F784-1FBB-11CB-6868E0E0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18" y="2683386"/>
            <a:ext cx="5017328" cy="21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4F01A-2144-EE1C-E3E9-F072021BB774}"/>
              </a:ext>
            </a:extLst>
          </p:cNvPr>
          <p:cNvSpPr txBox="1"/>
          <p:nvPr/>
        </p:nvSpPr>
        <p:spPr>
          <a:xfrm>
            <a:off x="6270503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노이즈에 대한 해결책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5A0FD-5737-0599-58BD-BC5DF5F09D83}"/>
              </a:ext>
            </a:extLst>
          </p:cNvPr>
          <p:cNvSpPr txBox="1"/>
          <p:nvPr/>
        </p:nvSpPr>
        <p:spPr>
          <a:xfrm>
            <a:off x="714703" y="212015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Rotate,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테두리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0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3047326" y="3198167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4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of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2068786" y="2939047"/>
            <a:ext cx="805442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 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점수보다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막는 최대한 내성이 강한 모델을 만들자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9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431446"/>
            <a:ext cx="9147564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A54BD29D-7FE2-AA32-64A7-C0BB849C3048}"/>
              </a:ext>
            </a:extLst>
          </p:cNvPr>
          <p:cNvSpPr/>
          <p:nvPr/>
        </p:nvSpPr>
        <p:spPr>
          <a:xfrm rot="5400000">
            <a:off x="4317041" y="-232329"/>
            <a:ext cx="3408810" cy="8835016"/>
          </a:xfrm>
          <a:prstGeom prst="uturnArrow">
            <a:avLst>
              <a:gd name="adj1" fmla="val 17391"/>
              <a:gd name="adj2" fmla="val 25000"/>
              <a:gd name="adj3" fmla="val 23478"/>
              <a:gd name="adj4" fmla="val 4375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EB2B3A-AC45-9F6D-2DAF-A630115D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16144"/>
              </p:ext>
            </p:extLst>
          </p:nvPr>
        </p:nvGraphicFramePr>
        <p:xfrm>
          <a:off x="2058492" y="2148291"/>
          <a:ext cx="3676650" cy="1283970"/>
        </p:xfrm>
        <a:graphic>
          <a:graphicData uri="http://schemas.openxmlformats.org/drawingml/2006/table">
            <a:tbl>
              <a:tblPr>
                <a:solidFill>
                  <a:srgbClr val="FFC0C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4067974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311936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2104553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4082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(15119, 28, 28)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(15329, 28, 28)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442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(2160, 28, 28)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(2190, 28, 28)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709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274FD8-EA81-E21C-84C5-9C8CA278D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83655"/>
              </p:ext>
            </p:extLst>
          </p:nvPr>
        </p:nvGraphicFramePr>
        <p:xfrm>
          <a:off x="6891308" y="2148291"/>
          <a:ext cx="2276475" cy="1283970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4849089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5619613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6576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(30448, 28, 28)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2451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(4350, 28, 28)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2644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703E8E-4C4A-2E65-398E-6A822DC89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1765"/>
              </p:ext>
            </p:extLst>
          </p:nvPr>
        </p:nvGraphicFramePr>
        <p:xfrm>
          <a:off x="6752513" y="4406799"/>
          <a:ext cx="2276475" cy="1228725"/>
        </p:xfrm>
        <a:graphic>
          <a:graphicData uri="http://schemas.openxmlformats.org/drawingml/2006/table">
            <a:tbl>
              <a:tblPr>
                <a:solidFill>
                  <a:srgbClr val="FFC1B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30084014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35727053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제거된 데이터셋 개수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0291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4199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(13.8%)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13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620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(14.3%)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842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3A8F1B-4960-4AC4-C79B-B89BC07B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33325"/>
              </p:ext>
            </p:extLst>
          </p:nvPr>
        </p:nvGraphicFramePr>
        <p:xfrm>
          <a:off x="3072346" y="4402375"/>
          <a:ext cx="2276475" cy="1228725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29263346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53181626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 데이터셋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shape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1017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(26249, 28, 28)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508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(3730, 28, 28)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585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8EC3C79-405A-BB8C-549B-350304EB5B34}"/>
              </a:ext>
            </a:extLst>
          </p:cNvPr>
          <p:cNvSpPr txBox="1"/>
          <p:nvPr/>
        </p:nvSpPr>
        <p:spPr>
          <a:xfrm>
            <a:off x="2098272" y="3443614"/>
            <a:ext cx="3597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 &gt;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79F260-CADF-E71C-F06F-48D7A5896383}"/>
              </a:ext>
            </a:extLst>
          </p:cNvPr>
          <p:cNvSpPr txBox="1"/>
          <p:nvPr/>
        </p:nvSpPr>
        <p:spPr>
          <a:xfrm>
            <a:off x="6691568" y="3442564"/>
            <a:ext cx="259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분류기를 위한 데이터 통합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CA5A3-2F1B-DDCC-8D31-CF6E0BF814F9}"/>
              </a:ext>
            </a:extLst>
          </p:cNvPr>
          <p:cNvSpPr txBox="1"/>
          <p:nvPr/>
        </p:nvSpPr>
        <p:spPr>
          <a:xfrm>
            <a:off x="6555289" y="5643351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이외 라벨 제거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E38F2-2CF2-BD0D-304E-C4562458DB72}"/>
              </a:ext>
            </a:extLst>
          </p:cNvPr>
          <p:cNvSpPr txBox="1"/>
          <p:nvPr/>
        </p:nvSpPr>
        <p:spPr>
          <a:xfrm>
            <a:off x="2912943" y="5631100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데이터셋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46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B3DEC-7225-F483-1C46-5FCD62AD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46" y="2838351"/>
            <a:ext cx="9144000" cy="2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415A0A5-BF87-8DF0-4DAC-8A9F027F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05" y="3105093"/>
            <a:ext cx="9144000" cy="6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199528-A76C-8FD1-C42A-669C93C4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4420591"/>
            <a:ext cx="9144000" cy="6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F9A7C3C-DA48-F683-F4C8-1CB38D3C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5147265"/>
            <a:ext cx="9144000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781555"/>
            <a:ext cx="9147564" cy="2973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잘못된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애매한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(2,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 과정에서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1910(train)+209(test)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삭제됨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B163CA3-2A4D-BCA6-2CB7-BA630A88C14E}"/>
              </a:ext>
            </a:extLst>
          </p:cNvPr>
          <p:cNvSpPr/>
          <p:nvPr/>
        </p:nvSpPr>
        <p:spPr>
          <a:xfrm>
            <a:off x="2273968" y="304874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87FC8D5-509B-7875-7E63-7C746F286967}"/>
              </a:ext>
            </a:extLst>
          </p:cNvPr>
          <p:cNvSpPr/>
          <p:nvPr/>
        </p:nvSpPr>
        <p:spPr>
          <a:xfrm>
            <a:off x="6019033" y="304351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7A1BBE-651A-1D68-F1D1-75B05E161FDA}"/>
              </a:ext>
            </a:extLst>
          </p:cNvPr>
          <p:cNvSpPr/>
          <p:nvPr/>
        </p:nvSpPr>
        <p:spPr>
          <a:xfrm>
            <a:off x="7879916" y="304351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D3CA40D-C240-D213-86FE-609AE8F4BFE2}"/>
              </a:ext>
            </a:extLst>
          </p:cNvPr>
          <p:cNvSpPr/>
          <p:nvPr/>
        </p:nvSpPr>
        <p:spPr>
          <a:xfrm>
            <a:off x="6927365" y="509961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0571C21-8CCD-009B-59B8-C46DA2023908}"/>
              </a:ext>
            </a:extLst>
          </p:cNvPr>
          <p:cNvSpPr/>
          <p:nvPr/>
        </p:nvSpPr>
        <p:spPr>
          <a:xfrm>
            <a:off x="1312278" y="4352352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1409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718068"/>
            <a:ext cx="11029064" cy="445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약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30000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 :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4200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700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(feature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차이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Normalizer(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 </a:t>
            </a:r>
            <a:r>
              <a:rPr kumimoji="1" lang="en-US" altLang="ko-KR" sz="1600" b="1" spc="-6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(Normalizer</a:t>
            </a:r>
            <a:r>
              <a:rPr kumimoji="1" lang="ko-KR" altLang="en-US" sz="1600" b="1" spc="-6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분석 및 결정 과정 추가 필요</a:t>
            </a:r>
            <a:r>
              <a:rPr kumimoji="1" lang="en-US" altLang="ko-KR" sz="1600" b="1" spc="-6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600" spc="-6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0~255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0~1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(6)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노이즈가 있는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노이즈 추가하여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trainset,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구축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denoising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추가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픽셀값이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이라고 하면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0.4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사이의 랜덤 값을 픽셀에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임계값을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0.4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설정하여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픽셀값이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0.4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크면 유효한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숫자나 기호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판별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814D-0E43-2E3D-B130-884005B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80" y="4375158"/>
            <a:ext cx="9144000" cy="6833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B2D3E0F-C293-FC28-339B-F3AC850BF312}"/>
              </a:ext>
            </a:extLst>
          </p:cNvPr>
          <p:cNvSpPr/>
          <p:nvPr/>
        </p:nvSpPr>
        <p:spPr>
          <a:xfrm>
            <a:off x="5783179" y="4333101"/>
            <a:ext cx="2735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53CE394-E97E-755F-CB4C-73B8E1BAD79D}"/>
              </a:ext>
            </a:extLst>
          </p:cNvPr>
          <p:cNvSpPr/>
          <p:nvPr/>
        </p:nvSpPr>
        <p:spPr>
          <a:xfrm>
            <a:off x="4896855" y="433310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152B5-6027-9243-6896-0FE88334520C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97407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958505"/>
            <a:ext cx="10112296" cy="346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데이터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테두리가 남은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파이프라인에 중앙화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최대화 과정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(7)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비슷한 숫자 및 기호의 존재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삭제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향후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계획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(8)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크기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데이터만 있음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현재 가진 데이터를 확대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축소해서 새로운 데이터를 만드는 데 한계가 있음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F5776-884E-5532-B7D7-08A427B6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48" y="3980779"/>
            <a:ext cx="9144000" cy="74547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DF90FA9D-299A-C35D-F654-54BA74B634AE}"/>
              </a:ext>
            </a:extLst>
          </p:cNvPr>
          <p:cNvSpPr/>
          <p:nvPr/>
        </p:nvSpPr>
        <p:spPr>
          <a:xfrm>
            <a:off x="3973666" y="393432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04108-C86D-AEEE-63DA-36FB8DC1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52062"/>
            <a:ext cx="75057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7899D-AFEA-5E4D-4532-6C1B824B568B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52483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57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Validation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315760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592837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42231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224663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43041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D08F74E-4147-56CF-D54E-608640B54FA0}"/>
              </a:ext>
            </a:extLst>
          </p:cNvPr>
          <p:cNvSpPr/>
          <p:nvPr/>
        </p:nvSpPr>
        <p:spPr>
          <a:xfrm rot="5400000">
            <a:off x="4360687" y="2563511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9F655-721A-9DF5-2C89-A5A35C9E62F4}"/>
              </a:ext>
            </a:extLst>
          </p:cNvPr>
          <p:cNvSpPr txBox="1"/>
          <p:nvPr/>
        </p:nvSpPr>
        <p:spPr>
          <a:xfrm>
            <a:off x="4036900" y="5478535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62FE8F-1375-4DEC-04AC-C228834D6C39}"/>
              </a:ext>
            </a:extLst>
          </p:cNvPr>
          <p:cNvSpPr txBox="1"/>
          <p:nvPr/>
        </p:nvSpPr>
        <p:spPr>
          <a:xfrm>
            <a:off x="7608735" y="5515939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CD0FC-56B3-CEC0-91F1-28D4E99FF0BD}"/>
              </a:ext>
            </a:extLst>
          </p:cNvPr>
          <p:cNvSpPr/>
          <p:nvPr/>
        </p:nvSpPr>
        <p:spPr>
          <a:xfrm>
            <a:off x="1653359" y="4913680"/>
            <a:ext cx="5622564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336F2-3DB0-F6B5-B8E1-0B806A96FB0D}"/>
              </a:ext>
            </a:extLst>
          </p:cNvPr>
          <p:cNvSpPr txBox="1"/>
          <p:nvPr/>
        </p:nvSpPr>
        <p:spPr>
          <a:xfrm>
            <a:off x="4738684" y="417955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EA1BC-AA27-2FF4-D70B-452271C1A7DF}"/>
              </a:ext>
            </a:extLst>
          </p:cNvPr>
          <p:cNvSpPr/>
          <p:nvPr/>
        </p:nvSpPr>
        <p:spPr>
          <a:xfrm>
            <a:off x="7338944" y="491584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F9C36-E5D2-5DC0-AAA5-AF05F6C9B02E}"/>
              </a:ext>
            </a:extLst>
          </p:cNvPr>
          <p:cNvSpPr/>
          <p:nvPr/>
        </p:nvSpPr>
        <p:spPr>
          <a:xfrm>
            <a:off x="7757740" y="491584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E2F7D1-2A22-7A3A-5287-3AF4E72DD155}"/>
              </a:ext>
            </a:extLst>
          </p:cNvPr>
          <p:cNvSpPr/>
          <p:nvPr/>
        </p:nvSpPr>
        <p:spPr>
          <a:xfrm>
            <a:off x="8181131" y="491647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72664C-2C9A-5AF4-479B-C303E142C86E}"/>
              </a:ext>
            </a:extLst>
          </p:cNvPr>
          <p:cNvSpPr/>
          <p:nvPr/>
        </p:nvSpPr>
        <p:spPr>
          <a:xfrm>
            <a:off x="5908391" y="4913680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4D968DF-8A7A-E07F-6000-1CE4D962A551}"/>
              </a:ext>
            </a:extLst>
          </p:cNvPr>
          <p:cNvSpPr/>
          <p:nvPr/>
        </p:nvSpPr>
        <p:spPr>
          <a:xfrm rot="5400000">
            <a:off x="6405099" y="4775703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62F8A9-FB87-FD58-1A7C-B61C1302B584}"/>
              </a:ext>
            </a:extLst>
          </p:cNvPr>
          <p:cNvSpPr txBox="1"/>
          <p:nvPr/>
        </p:nvSpPr>
        <p:spPr>
          <a:xfrm>
            <a:off x="6051547" y="5643253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4C5309-911E-8D2E-2BC9-300DCF92976B}"/>
              </a:ext>
            </a:extLst>
          </p:cNvPr>
          <p:cNvSpPr/>
          <p:nvPr/>
        </p:nvSpPr>
        <p:spPr>
          <a:xfrm>
            <a:off x="7618163" y="491368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DC0EC4-7388-4570-BCE9-BFDA33E06EE9}"/>
              </a:ext>
            </a:extLst>
          </p:cNvPr>
          <p:cNvSpPr/>
          <p:nvPr/>
        </p:nvSpPr>
        <p:spPr>
          <a:xfrm>
            <a:off x="8044660" y="4913969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2B860F-0496-0C62-61FB-5E3304B75620}"/>
              </a:ext>
            </a:extLst>
          </p:cNvPr>
          <p:cNvSpPr/>
          <p:nvPr/>
        </p:nvSpPr>
        <p:spPr>
          <a:xfrm>
            <a:off x="8460606" y="491368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016D9D0-9C70-87AB-865A-C39027BEE9DE}"/>
              </a:ext>
            </a:extLst>
          </p:cNvPr>
          <p:cNvSpPr/>
          <p:nvPr/>
        </p:nvSpPr>
        <p:spPr>
          <a:xfrm rot="5400000">
            <a:off x="8066540" y="456851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D9136-0D3A-D4BF-AEAE-9ADB05D3591E}"/>
              </a:ext>
            </a:extLst>
          </p:cNvPr>
          <p:cNvSpPr/>
          <p:nvPr/>
        </p:nvSpPr>
        <p:spPr>
          <a:xfrm>
            <a:off x="8614197" y="491256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EC16AF-21B1-4AA6-BFE3-64841B70804F}"/>
              </a:ext>
            </a:extLst>
          </p:cNvPr>
          <p:cNvSpPr/>
          <p:nvPr/>
        </p:nvSpPr>
        <p:spPr>
          <a:xfrm>
            <a:off x="8899931" y="491012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7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57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(Training)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Validation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315760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592837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42231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224663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43041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D08F74E-4147-56CF-D54E-608640B54FA0}"/>
              </a:ext>
            </a:extLst>
          </p:cNvPr>
          <p:cNvSpPr/>
          <p:nvPr/>
        </p:nvSpPr>
        <p:spPr>
          <a:xfrm rot="5400000">
            <a:off x="4360687" y="2563511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9F655-721A-9DF5-2C89-A5A35C9E62F4}"/>
              </a:ext>
            </a:extLst>
          </p:cNvPr>
          <p:cNvSpPr txBox="1"/>
          <p:nvPr/>
        </p:nvSpPr>
        <p:spPr>
          <a:xfrm>
            <a:off x="4036900" y="5478535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62FE8F-1375-4DEC-04AC-C228834D6C39}"/>
              </a:ext>
            </a:extLst>
          </p:cNvPr>
          <p:cNvSpPr txBox="1"/>
          <p:nvPr/>
        </p:nvSpPr>
        <p:spPr>
          <a:xfrm>
            <a:off x="7608735" y="5515939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CD0FC-56B3-CEC0-91F1-28D4E99FF0BD}"/>
              </a:ext>
            </a:extLst>
          </p:cNvPr>
          <p:cNvSpPr/>
          <p:nvPr/>
        </p:nvSpPr>
        <p:spPr>
          <a:xfrm>
            <a:off x="1653359" y="4913680"/>
            <a:ext cx="5622564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336F2-3DB0-F6B5-B8E1-0B806A96FB0D}"/>
              </a:ext>
            </a:extLst>
          </p:cNvPr>
          <p:cNvSpPr txBox="1"/>
          <p:nvPr/>
        </p:nvSpPr>
        <p:spPr>
          <a:xfrm>
            <a:off x="4738684" y="417955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EA1BC-AA27-2FF4-D70B-452271C1A7DF}"/>
              </a:ext>
            </a:extLst>
          </p:cNvPr>
          <p:cNvSpPr/>
          <p:nvPr/>
        </p:nvSpPr>
        <p:spPr>
          <a:xfrm>
            <a:off x="7338944" y="491584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F9C36-E5D2-5DC0-AAA5-AF05F6C9B02E}"/>
              </a:ext>
            </a:extLst>
          </p:cNvPr>
          <p:cNvSpPr/>
          <p:nvPr/>
        </p:nvSpPr>
        <p:spPr>
          <a:xfrm>
            <a:off x="7757740" y="491584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E2F7D1-2A22-7A3A-5287-3AF4E72DD155}"/>
              </a:ext>
            </a:extLst>
          </p:cNvPr>
          <p:cNvSpPr/>
          <p:nvPr/>
        </p:nvSpPr>
        <p:spPr>
          <a:xfrm>
            <a:off x="8181131" y="491647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72664C-2C9A-5AF4-479B-C303E142C86E}"/>
              </a:ext>
            </a:extLst>
          </p:cNvPr>
          <p:cNvSpPr/>
          <p:nvPr/>
        </p:nvSpPr>
        <p:spPr>
          <a:xfrm>
            <a:off x="5908391" y="4913680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4D968DF-8A7A-E07F-6000-1CE4D962A551}"/>
              </a:ext>
            </a:extLst>
          </p:cNvPr>
          <p:cNvSpPr/>
          <p:nvPr/>
        </p:nvSpPr>
        <p:spPr>
          <a:xfrm rot="5400000">
            <a:off x="6405099" y="4775703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62F8A9-FB87-FD58-1A7C-B61C1302B584}"/>
              </a:ext>
            </a:extLst>
          </p:cNvPr>
          <p:cNvSpPr txBox="1"/>
          <p:nvPr/>
        </p:nvSpPr>
        <p:spPr>
          <a:xfrm>
            <a:off x="6051547" y="5643253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4C5309-911E-8D2E-2BC9-300DCF92976B}"/>
              </a:ext>
            </a:extLst>
          </p:cNvPr>
          <p:cNvSpPr/>
          <p:nvPr/>
        </p:nvSpPr>
        <p:spPr>
          <a:xfrm>
            <a:off x="7618163" y="491368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DC0EC4-7388-4570-BCE9-BFDA33E06EE9}"/>
              </a:ext>
            </a:extLst>
          </p:cNvPr>
          <p:cNvSpPr/>
          <p:nvPr/>
        </p:nvSpPr>
        <p:spPr>
          <a:xfrm>
            <a:off x="8044660" y="4913969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2B860F-0496-0C62-61FB-5E3304B75620}"/>
              </a:ext>
            </a:extLst>
          </p:cNvPr>
          <p:cNvSpPr/>
          <p:nvPr/>
        </p:nvSpPr>
        <p:spPr>
          <a:xfrm>
            <a:off x="8460606" y="491368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016D9D0-9C70-87AB-865A-C39027BEE9DE}"/>
              </a:ext>
            </a:extLst>
          </p:cNvPr>
          <p:cNvSpPr/>
          <p:nvPr/>
        </p:nvSpPr>
        <p:spPr>
          <a:xfrm rot="5400000">
            <a:off x="8066540" y="456851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D9136-0D3A-D4BF-AEAE-9ADB05D3591E}"/>
              </a:ext>
            </a:extLst>
          </p:cNvPr>
          <p:cNvSpPr/>
          <p:nvPr/>
        </p:nvSpPr>
        <p:spPr>
          <a:xfrm>
            <a:off x="8614197" y="491256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EC16AF-21B1-4AA6-BFE3-64841B70804F}"/>
              </a:ext>
            </a:extLst>
          </p:cNvPr>
          <p:cNvSpPr/>
          <p:nvPr/>
        </p:nvSpPr>
        <p:spPr>
          <a:xfrm>
            <a:off x="8899931" y="491012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7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1559</Words>
  <Application>Microsoft Macintosh PowerPoint</Application>
  <PresentationFormat>Widescreen</PresentationFormat>
  <Paragraphs>491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NanumGothic</vt:lpstr>
      <vt:lpstr>Pretendard</vt:lpstr>
      <vt:lpstr>Calibri</vt:lpstr>
      <vt:lpstr>Wingdings</vt:lpstr>
      <vt:lpstr>Calibri Light</vt:lpstr>
      <vt:lpstr>Office Theme</vt:lpstr>
      <vt:lpstr>최종 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정하연</dc:creator>
  <cp:lastModifiedBy>정하연</cp:lastModifiedBy>
  <cp:revision>127</cp:revision>
  <dcterms:created xsi:type="dcterms:W3CDTF">2023-11-19T13:46:10Z</dcterms:created>
  <dcterms:modified xsi:type="dcterms:W3CDTF">2023-12-03T05:51:57Z</dcterms:modified>
</cp:coreProperties>
</file>